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11"/>
  </p:notesMasterIdLst>
  <p:sldIdLst>
    <p:sldId id="256" r:id="rId2"/>
    <p:sldId id="260" r:id="rId3"/>
    <p:sldId id="261" r:id="rId4"/>
    <p:sldId id="262" r:id="rId5"/>
    <p:sldId id="263" r:id="rId6"/>
    <p:sldId id="264" r:id="rId7"/>
    <p:sldId id="265" r:id="rId8"/>
    <p:sldId id="266" r:id="rId9"/>
    <p:sldId id="267"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80319" autoAdjust="0"/>
  </p:normalViewPr>
  <p:slideViewPr>
    <p:cSldViewPr snapToGrid="0">
      <p:cViewPr>
        <p:scale>
          <a:sx n="79" d="100"/>
          <a:sy n="79" d="100"/>
        </p:scale>
        <p:origin x="-111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13/07/1436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قم بعرض العنوان على المشاركين ثمّ اطلب منهم الرّجوع إلى فصل الحماية الموجود في الدّليل وقراءة كلّ مبدأ حماية بصوت مرتفع.</a:t>
            </a:r>
          </a:p>
          <a:p>
            <a:endParaRPr lang="ar-SA" smtClean="0"/>
          </a:p>
          <a:p>
            <a:r>
              <a:rPr lang="ar-SA" smtClean="0"/>
              <a:t>اشرح كيف أنّ حتى من هو ليس خبير في مجال الحماية  له أن يعزز مبدأي الحماية رقم 3 ورقم 4.</a:t>
            </a:r>
          </a:p>
          <a:p>
            <a:r>
              <a:rPr lang="ar-SA" smtClean="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smtClean="0"/>
              <a:t> </a:t>
            </a:r>
          </a:p>
          <a:p>
            <a:r>
              <a:rPr lang="ar-SA" smtClean="0"/>
              <a:t>المصدر: دليل تروكير المختصر إلى البرمجة الحماية 2010.</a:t>
            </a:r>
          </a:p>
          <a:p>
            <a:endParaRPr lang="ar-SA" smtClean="0"/>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3938537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000"/>
              </a:spcBef>
            </a:pPr>
            <a:r>
              <a:rPr lang="ar-SA" smtClean="0"/>
              <a:t>يتفاوت مدى التزام العاملين في المجال الإنساني في تطبيق مبادئ الحماية وفقا لمؤهّلاتهم وقدراتهم.</a:t>
            </a:r>
          </a:p>
          <a:p>
            <a:pPr>
              <a:spcBef>
                <a:spcPts val="2000"/>
              </a:spcBef>
            </a:pPr>
            <a:r>
              <a:rPr lang="ar-SA" smtClean="0"/>
              <a:t>-برنامج حماية قائم الذات: تعتبر الحماية الهدف الرّئيسي للبرنامج (الحماية والاستجابة للعنف القائم على نوع الجنس وحماية الطفل والإسكان والأراضي والممتلكات والتدابير المتعلقة بالألغام و العدالة وسيادة القانون). </a:t>
            </a:r>
          </a:p>
          <a:p>
            <a:pPr>
              <a:spcBef>
                <a:spcPts val="2000"/>
              </a:spcBef>
            </a:pPr>
            <a:r>
              <a:rPr lang="ar-SA" smtClean="0"/>
              <a:t>-حماية متكاملة (موحّدة): يتم دمج بعض الأنشطة أو المشاريع المتعلقة بالحماية في برنامج حماية شامل وعادة لا يكون الهدف العام للبرنامج على صلة بالحماية. كما يمكن أن يكون لأسلوب الحماية الموحّدة مشروع حماية صغير يركّز على دورات التوعية مثل التدخلات في الإمداد بالماء والإصحاح والنهوض بالنظافة.</a:t>
            </a:r>
          </a:p>
          <a:p>
            <a:pPr>
              <a:spcBef>
                <a:spcPts val="2000"/>
              </a:spcBef>
            </a:pPr>
            <a:r>
              <a:rPr lang="ar-SA" smtClean="0"/>
              <a:t>-نشر الحماية: تعنى الحماية بمرحلة إتمام المشاريع والبرامج.</a:t>
            </a:r>
          </a:p>
          <a:p>
            <a:pPr>
              <a:spcBef>
                <a:spcPts val="2000"/>
              </a:spcBef>
            </a:pPr>
            <a:r>
              <a:rPr lang="ar-SA" smtClean="0"/>
              <a:t> تعتبر جميع الوكالات مسؤولة عن  نشر الحماية(حتى وكالات الحماية المتخصّصة).</a:t>
            </a:r>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3191622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اطلب من المشاركين شرح ما يعنيه ذلك يالنّسبة لهم. </a:t>
            </a:r>
          </a:p>
          <a:p>
            <a:endParaRPr lang="ar-SA" smtClean="0"/>
          </a:p>
          <a:p>
            <a:r>
              <a:rPr lang="ar-SA" smtClean="0"/>
              <a:t>وضح إجاباتهم بشرح أنه يمكن لمختلف القطاعات تعزيز طريقة توفير المساعدة من خلال ضمّ منظور الحماية في برامجها في جميع المراحل بدلا من تغيير ما تقوم به.</a:t>
            </a:r>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1836240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من خلال ضمّ مبادئ الحماية عند تقديم المساعدة يضمن العاملون في المجال الإنساني ما يلي:</a:t>
            </a:r>
          </a:p>
          <a:p>
            <a:endParaRPr lang="ar-SA" smtClean="0"/>
          </a:p>
          <a:p>
            <a:pPr marL="171450" indent="-171450">
              <a:buFont typeface="Arial" panose="020B0604020202020204" pitchFamily="34" charset="0"/>
              <a:buChar char="•"/>
            </a:pPr>
            <a:r>
              <a:rPr lang="ar-SA" smtClean="0"/>
              <a:t>استهداف الفئات المهدّدة والوصول إليهم</a:t>
            </a:r>
          </a:p>
          <a:p>
            <a:pPr marL="171450" indent="-171450">
              <a:buFont typeface="Arial" panose="020B0604020202020204" pitchFamily="34" charset="0"/>
              <a:buChar char="•"/>
            </a:pPr>
            <a:r>
              <a:rPr lang="ar-SA" smtClean="0"/>
              <a:t>دعم السّلامة والكرامة والعمل على مساندة حقوق الإنسان وحمايتها</a:t>
            </a:r>
            <a:endParaRPr lang="en-GB" smtClean="0"/>
          </a:p>
          <a:p>
            <a:pPr marL="171450" indent="-171450">
              <a:buFont typeface="Arial" panose="020B0604020202020204" pitchFamily="34" charset="0"/>
              <a:buChar char="•"/>
            </a:pPr>
            <a:r>
              <a:rPr lang="ar-SA" smtClean="0"/>
              <a:t>حماية حقوق الإنسان: ضمان عدم تعزيز أنشطتهم لثقافة التّميّيز وتأييدها وسوء المعاملة والعنف و الإهمال والاستغلال.</a:t>
            </a:r>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3802214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يمكن نشر الحماية:</a:t>
            </a:r>
          </a:p>
          <a:p>
            <a:r>
              <a:rPr lang="ar-SA" smtClean="0"/>
              <a:t>تطبيق مبادئ الحماية إثر عمليّة إدارة المشروع و جعلها أساسية عند تقديم المساعدات الإنسانيّة،</a:t>
            </a:r>
          </a:p>
          <a:p>
            <a:r>
              <a:rPr lang="ar-SA" smtClean="0"/>
              <a:t>من خلال دمج مبادئ الحماية في إدارة دورة المشروع وتطبيق مؤشراتها الموافقة لكلّ قطاع.</a:t>
            </a:r>
          </a:p>
          <a:p>
            <a:endParaRPr lang="ar-SA" smtClean="0"/>
          </a:p>
          <a:p>
            <a:r>
              <a:rPr lang="ar-SA" smtClean="0"/>
              <a:t>يعتني دليل اسفير بالإحتياحات الخاصّة للفئات المستضعفة في جزء ”ملامح موجزة عن المواضيع المتشعّبة“  صفحة 13 في حين تهتمّ المعايير المرافقة لاسفير التّي وضعها الفريق العامل على حماية الطّفل بالطفل فقط</a:t>
            </a:r>
          </a:p>
          <a:p>
            <a:endParaRPr lang="ar-SA" smtClean="0"/>
          </a:p>
          <a:p>
            <a:r>
              <a:rPr lang="ar-SA" smtClean="0"/>
              <a:t>يوفّر دليل حماية الطّفل حوصلة للممارسات الجيّدة ويقدم إرشادات حول الدّعوة والتّحاور في ما يتعلق بالمخاطر التّي تهدّد حماية الأطفال لاسيما الاحتياجات والاستجابات.</a:t>
            </a:r>
          </a:p>
          <a:p>
            <a:r>
              <a:rPr lang="ar-SA" smtClean="0"/>
              <a:t>قم بالإشارة إلى جزء «المعايير الرامية إلى دمج حماية الطفل ضمن القطاعات الإنسانية الأخرى" من دليل «لمعايير الدنيا لحماية الطفل في مجال العمل الإنساني» والذّي يقدّم إرشادات حول الطّريقة التّي يضمن بها  العاملون في القطاعات الأخرى نجاح برامجهم,</a:t>
            </a:r>
          </a:p>
          <a:p>
            <a:endParaRPr lang="ar-SA" smtClean="0"/>
          </a:p>
          <a:p>
            <a:r>
              <a:rPr lang="ar-SA" smtClean="0"/>
              <a:t>غير أن مشروع اسفير يعتبر أيّ فئة سكّانيّة مهدّدة وذلك حسب الظروف التي تعيشها إذ يمكن إعتبار الذكور البالغين والذين في صحة جيدة مهدّدين إذا كانوا ينتمون إلى أقلية عرقية أو دينية ويمكن أن تتعرّض امرأة بالغة إلى عنف جنسي بسبب جنسها. أمّا بالنّسبة للأطفال فنسبة تعرّضهم للخطر ترتبط بالظّروف المحيطة بهم.</a:t>
            </a:r>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1988375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mtClean="0"/>
              <a:t>قم باعتماد الرّموز لتوزيع</a:t>
            </a:r>
            <a:r>
              <a:rPr lang="ar-TN" baseline="0" smtClean="0"/>
              <a:t> المشاركين إلى 5 محموعات صغيرة (المعايير الأساسية والفصول التّقنيّة الأربعة)</a:t>
            </a:r>
            <a:endParaRPr lang="ar-TN" smtClean="0"/>
          </a:p>
          <a:p>
            <a:endParaRPr lang="ar-TN" smtClean="0"/>
          </a:p>
          <a:p>
            <a:pPr algn="r" rtl="1"/>
            <a:r>
              <a:rPr lang="ar-TN" baseline="0" smtClean="0"/>
              <a:t>قم بنسخ الرّموز الموجودة في المادّة التّدريبية </a:t>
            </a:r>
            <a:r>
              <a:rPr lang="ar-TN" smtClean="0"/>
              <a:t>خلال التّحضيرات</a:t>
            </a:r>
            <a:r>
              <a:rPr lang="ar-TN" baseline="0" smtClean="0"/>
              <a:t>.</a:t>
            </a:r>
          </a:p>
          <a:p>
            <a:pPr algn="r" rtl="1"/>
            <a:r>
              <a:rPr lang="ar-TN" baseline="0" smtClean="0"/>
              <a:t>اطلب من أحدهم التطوع والإمساك بجميع البطاقات ثمّ أطلب من جميع المشاركين التّقدّم إلى الأمام </a:t>
            </a:r>
            <a:r>
              <a:rPr lang="ar-TN" smtClean="0"/>
              <a:t>والاصطفاف وراء المعايير التي يريدون القيام بتمرين حولها (يجب الأخذ بعين الاعتبار عدد المشاركين وذلك لتحديد الحد الأقصى لعدد الأعضاء في كل فريق ).</a:t>
            </a:r>
          </a:p>
          <a:p>
            <a:pPr algn="r" rtl="1"/>
            <a:endParaRPr lang="ar-TN" smtClean="0"/>
          </a:p>
          <a:p>
            <a:pPr algn="r" rtl="1"/>
            <a:r>
              <a:rPr lang="ar-TN" smtClean="0"/>
              <a:t> فسّر للمشاركين بأنه يجب عليهم الرّجوع إلى فصل مبادئ الحماية وذلك لتحديد عنوان كل مبدأ في الخانة المناسبة على اللوح الورقي.</a:t>
            </a:r>
          </a:p>
          <a:p>
            <a:pPr algn="r" rtl="1"/>
            <a:endParaRPr lang="ar-TN" smtClean="0"/>
          </a:p>
          <a:p>
            <a:pPr algn="r" rtl="1"/>
            <a:r>
              <a:rPr lang="ar-TN" smtClean="0"/>
              <a:t>قد تحتاج إلى إعطاء مثال لمساعدة كل مجموعة على الشروع</a:t>
            </a:r>
            <a:r>
              <a:rPr lang="ar-TN" baseline="0" smtClean="0"/>
              <a:t> في التمرين</a:t>
            </a:r>
            <a:r>
              <a:rPr lang="ar-TN" smtClean="0"/>
              <a:t>، باستخدام جدول "الإجابات الممكنة" الوارد في المادة التدريبية.</a:t>
            </a:r>
          </a:p>
          <a:p>
            <a:pPr algn="r" rtl="1"/>
            <a:endParaRPr lang="ar-TN" smtClean="0"/>
          </a:p>
          <a:p>
            <a:pPr algn="r" rtl="1"/>
            <a:r>
              <a:rPr lang="ar-TN" smtClean="0"/>
              <a:t>الخلاصة: اطلب من كل فريق قراءة الأنشطة المذكورة</a:t>
            </a:r>
            <a:r>
              <a:rPr lang="ar-TN" baseline="0" smtClean="0"/>
              <a:t> </a:t>
            </a:r>
            <a:r>
              <a:rPr lang="ar-TN" smtClean="0"/>
              <a:t>على اللوح الورقي، بصوت عال(5 دقائق لكل فريق تشمل الأسئلة)</a:t>
            </a:r>
            <a:endParaRPr lang="en-GB" smtClean="0"/>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3000695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اطرح السؤال وأكمل الإجابات المقترحة </a:t>
            </a:r>
          </a:p>
          <a:p>
            <a:r>
              <a:rPr lang="ar-SA" dirty="0" smtClean="0"/>
              <a:t> يتشارك جميع العاملين في المجال الإنساني، بمن فيهم موظفي مختلف القطاعات وموظفي البرمجة والدعوة والتصميم والرصد والتقييم </a:t>
            </a:r>
            <a:r>
              <a:rPr lang="ar-SA" dirty="0" err="1" smtClean="0"/>
              <a:t>ومدرائهم</a:t>
            </a:r>
            <a:r>
              <a:rPr lang="ar-SA" dirty="0" smtClean="0"/>
              <a:t>، المسؤولية الأخلاقية المتعلقة بنشر مبادئ الحماية في مختلف مراحل الاستجابة الإنسانية</a:t>
            </a:r>
          </a:p>
          <a:p>
            <a:r>
              <a:rPr lang="ar-SA" dirty="0" smtClean="0"/>
              <a:t/>
            </a:r>
            <a:br>
              <a:rPr lang="ar-SA" dirty="0" smtClean="0"/>
            </a:br>
            <a:endParaRPr lang="ar-SA" dirty="0" smtClean="0"/>
          </a:p>
          <a:p>
            <a:r>
              <a:rPr lang="ar-SA" dirty="0" smtClean="0"/>
              <a:t>  تتحمل مختلف الوكالات الأولى وشركائها مسؤولية ضمان احترام "قواعد الحماية" بتنفيذها لمبادئ الحماية في  جميع أعمالها مهما اختلفت قطاعات اختصاصاتها. </a:t>
            </a:r>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64790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الجزء"أ”13:انشر مبادئ الحماية  لاسفير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الجزء"أ”13:انشر مبادئ الحماية  لاسفير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الجزء"أ”13:انشر مبادئ الحماية  لاسفير  -مواد اسفير التدريبية سنة 2015</a:t>
            </a:r>
            <a:endParaRPr lang="fr-CH"/>
          </a:p>
        </p:txBody>
      </p:sp>
      <p:pic>
        <p:nvPicPr>
          <p:cNvPr id="10" name="Picture 9" descr="protectio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الجزء"أ”13:انشر مبادئ الحماية  لاسفير  -مواد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الجزء"أ”13:انشر مبادئ الحماية  لاسفير  -مواد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الجزء"أ”13:انشر مبادئ الحماية  لاسفير  -مواد اسفير التدريبية سنة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86" r:id="rId5"/>
    <p:sldLayoutId id="2147483787"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نشر مبادئ الحماية لاسفير</a:t>
            </a:r>
          </a:p>
        </p:txBody>
      </p:sp>
      <p:sp>
        <p:nvSpPr>
          <p:cNvPr id="3" name="Subtitle 2"/>
          <p:cNvSpPr>
            <a:spLocks noGrp="1"/>
          </p:cNvSpPr>
          <p:nvPr>
            <p:ph type="subTitle" idx="1"/>
          </p:nvPr>
        </p:nvSpPr>
        <p:spPr>
          <a:xfrm>
            <a:off x="835268" y="4052664"/>
            <a:ext cx="7455877" cy="1752600"/>
          </a:xfrm>
        </p:spPr>
        <p:txBody>
          <a:bodyPr>
            <a:normAutofit/>
          </a:bodyPr>
          <a:lstStyle/>
          <a:p>
            <a:pPr>
              <a:lnSpc>
                <a:spcPct val="80000"/>
              </a:lnSpc>
            </a:pPr>
            <a:r>
              <a:rPr lang="ar-SA" sz="4400"/>
              <a:t>فيما تكمن أهمّيتها في مختلف البرامج؟</a:t>
            </a:r>
          </a:p>
        </p:txBody>
      </p:sp>
      <p:sp>
        <p:nvSpPr>
          <p:cNvPr id="4" name="TextBox 3"/>
          <p:cNvSpPr txBox="1"/>
          <p:nvPr/>
        </p:nvSpPr>
        <p:spPr>
          <a:xfrm>
            <a:off x="2843808" y="6165304"/>
            <a:ext cx="5760640" cy="400110"/>
          </a:xfrm>
          <a:prstGeom prst="rect">
            <a:avLst/>
          </a:prstGeom>
          <a:noFill/>
        </p:spPr>
        <p:txBody>
          <a:bodyPr wrap="square" rtlCol="0">
            <a:spAutoFit/>
          </a:bodyPr>
          <a:lstStyle/>
          <a:p>
            <a:pPr algn="r" rtl="1"/>
            <a:r>
              <a:rPr lang="ar-SA" sz="2000" b="1" dirty="0" smtClean="0">
                <a:solidFill>
                  <a:schemeClr val="bg1"/>
                </a:solidFill>
                <a:latin typeface="Traditional Arabic" panose="02020603050405020304" pitchFamily="18" charset="-78"/>
                <a:cs typeface="Traditional Arabic" panose="02020603050405020304" pitchFamily="18" charset="-78"/>
              </a:rPr>
              <a:t>الجزء</a:t>
            </a:r>
            <a:r>
              <a:rPr lang="ar-TN" sz="2000" b="1" smtClean="0">
                <a:solidFill>
                  <a:schemeClr val="bg1"/>
                </a:solidFill>
                <a:latin typeface="Traditional Arabic" panose="02020603050405020304" pitchFamily="18" charset="-78"/>
                <a:cs typeface="Traditional Arabic" panose="02020603050405020304" pitchFamily="18" charset="-78"/>
              </a:rPr>
              <a:t> </a:t>
            </a:r>
            <a:r>
              <a:rPr lang="ar-SA" sz="2000" b="1" smtClean="0">
                <a:solidFill>
                  <a:schemeClr val="bg1"/>
                </a:solidFill>
                <a:latin typeface="Traditional Arabic" panose="02020603050405020304" pitchFamily="18" charset="-78"/>
                <a:cs typeface="Traditional Arabic" panose="02020603050405020304" pitchFamily="18" charset="-78"/>
              </a:rPr>
              <a:t>"</a:t>
            </a:r>
            <a:r>
              <a:rPr lang="ar-SA" sz="2000" b="1" dirty="0" err="1">
                <a:solidFill>
                  <a:schemeClr val="bg1"/>
                </a:solidFill>
                <a:latin typeface="Traditional Arabic" panose="02020603050405020304" pitchFamily="18" charset="-78"/>
                <a:cs typeface="Traditional Arabic" panose="02020603050405020304" pitchFamily="18" charset="-78"/>
              </a:rPr>
              <a:t>أ</a:t>
            </a:r>
            <a:r>
              <a:rPr lang="ar-SA" sz="2000" b="1" dirty="0">
                <a:solidFill>
                  <a:schemeClr val="bg1"/>
                </a:solidFill>
                <a:latin typeface="Traditional Arabic" panose="02020603050405020304" pitchFamily="18" charset="-78"/>
                <a:cs typeface="Traditional Arabic" panose="02020603050405020304" pitchFamily="18" charset="-78"/>
              </a:rPr>
              <a:t>" </a:t>
            </a:r>
            <a:r>
              <a:rPr lang="ar-SA" sz="2000" b="1" dirty="0" smtClean="0">
                <a:solidFill>
                  <a:schemeClr val="bg1"/>
                </a:solidFill>
                <a:latin typeface="Traditional Arabic" panose="02020603050405020304" pitchFamily="18" charset="-78"/>
                <a:cs typeface="Traditional Arabic" panose="02020603050405020304" pitchFamily="18" charset="-78"/>
              </a:rPr>
              <a:t>13 – </a:t>
            </a:r>
            <a:r>
              <a:rPr lang="ar-TN" sz="2000" b="1" dirty="0" smtClean="0">
                <a:solidFill>
                  <a:schemeClr val="bg1"/>
                </a:solidFill>
                <a:latin typeface="Traditional Arabic" panose="02020603050405020304" pitchFamily="18" charset="-78"/>
                <a:cs typeface="Traditional Arabic" panose="02020603050405020304" pitchFamily="18" charset="-78"/>
              </a:rPr>
              <a:t>مجموعة </a:t>
            </a:r>
            <a:r>
              <a:rPr lang="ar-TN" sz="2000" b="1" dirty="0" err="1" smtClean="0">
                <a:solidFill>
                  <a:schemeClr val="bg1"/>
                </a:solidFill>
                <a:latin typeface="Traditional Arabic" panose="02020603050405020304" pitchFamily="18" charset="-78"/>
                <a:cs typeface="Traditional Arabic" panose="02020603050405020304" pitchFamily="18" charset="-78"/>
              </a:rPr>
              <a:t>اسفير</a:t>
            </a:r>
            <a:r>
              <a:rPr lang="ar-TN" sz="2000" b="1" dirty="0" smtClean="0">
                <a:solidFill>
                  <a:schemeClr val="bg1"/>
                </a:solidFill>
                <a:latin typeface="Traditional Arabic" panose="02020603050405020304" pitchFamily="18" charset="-78"/>
                <a:cs typeface="Traditional Arabic" panose="02020603050405020304" pitchFamily="18" charset="-78"/>
              </a:rPr>
              <a:t> التدريبية </a:t>
            </a:r>
            <a:r>
              <a:rPr lang="ar-SA" sz="2000" b="1" dirty="0" smtClean="0">
                <a:solidFill>
                  <a:schemeClr val="bg1"/>
                </a:solidFill>
                <a:latin typeface="Traditional Arabic" panose="02020603050405020304" pitchFamily="18" charset="-78"/>
                <a:cs typeface="Traditional Arabic" panose="02020603050405020304" pitchFamily="18" charset="-78"/>
              </a:rPr>
              <a:t>2015</a:t>
            </a:r>
            <a:endParaRPr lang="ar-SA" sz="20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4" name="Footer Placeholder 3"/>
          <p:cNvSpPr>
            <a:spLocks noGrp="1"/>
          </p:cNvSpPr>
          <p:nvPr>
            <p:ph type="ftr" sz="quarter" idx="3"/>
          </p:nvPr>
        </p:nvSpPr>
        <p:spPr/>
        <p:txBody>
          <a:bodyPr/>
          <a:lstStyle/>
          <a:p>
            <a:r>
              <a:rPr lang="ar-SA" dirty="0" err="1" smtClean="0"/>
              <a:t>الجزء"أ</a:t>
            </a:r>
            <a:r>
              <a:rPr lang="ar-SA" dirty="0"/>
              <a:t>" 13 – </a:t>
            </a:r>
            <a:r>
              <a:rPr lang="ar-TN" dirty="0"/>
              <a:t>مجموعة </a:t>
            </a:r>
            <a:r>
              <a:rPr lang="ar-TN" dirty="0" err="1"/>
              <a:t>اسفير</a:t>
            </a:r>
            <a:r>
              <a:rPr lang="ar-TN" dirty="0"/>
              <a:t> التدريبية </a:t>
            </a:r>
            <a:r>
              <a:rPr lang="ar-SA" dirty="0" smtClean="0"/>
              <a:t>2015</a:t>
            </a:r>
            <a:endParaRPr lang="ar-SA"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562" y="1564000"/>
            <a:ext cx="7216877" cy="3999263"/>
          </a:xfrm>
          <a:prstGeom prst="rect">
            <a:avLst/>
          </a:prstGeom>
        </p:spPr>
      </p:pic>
    </p:spTree>
    <p:extLst>
      <p:ext uri="{BB962C8B-B14F-4D97-AF65-F5344CB8AC3E}">
        <p14:creationId xmlns:p14="http://schemas.microsoft.com/office/powerpoint/2010/main" val="1556382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تفاوت مدى التزام العاملين في المجال الإنساني في تطبيق مبادئ الحماية</a:t>
            </a: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827" y="1606105"/>
            <a:ext cx="7482348" cy="4013103"/>
          </a:xfrm>
          <a:prstGeom prst="rect">
            <a:avLst/>
          </a:prstGeom>
        </p:spPr>
      </p:pic>
      <p:sp>
        <p:nvSpPr>
          <p:cNvPr id="5"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377964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ما  يعني مصطلح ”النّشر“؟</a:t>
            </a:r>
          </a:p>
        </p:txBody>
      </p:sp>
      <p:sp>
        <p:nvSpPr>
          <p:cNvPr id="3" name="Content Placeholder 2"/>
          <p:cNvSpPr>
            <a:spLocks noGrp="1"/>
          </p:cNvSpPr>
          <p:nvPr>
            <p:ph idx="1"/>
          </p:nvPr>
        </p:nvSpPr>
        <p:spPr>
          <a:xfrm>
            <a:off x="5545394" y="1369242"/>
            <a:ext cx="3141406" cy="4785722"/>
          </a:xfrm>
        </p:spPr>
        <p:txBody>
          <a:bodyPr/>
          <a:lstStyle/>
          <a:p>
            <a:r>
              <a:rPr lang="ar-SA"/>
              <a:t>لا يتعلق نشر مبادئ الحماية على </a:t>
            </a:r>
            <a:r>
              <a:rPr lang="ar-SA" b="1"/>
              <a:t>ما</a:t>
            </a:r>
            <a:r>
              <a:rPr lang="ar-SA"/>
              <a:t> نقوم به (المنتَج) بل </a:t>
            </a:r>
            <a:r>
              <a:rPr lang="ar-SA" b="1"/>
              <a:t>بكيفيّة</a:t>
            </a:r>
            <a:r>
              <a:rPr lang="ar-SA"/>
              <a:t> قيامنا به (العمليّة)في جميع مراحل دورة البرنامج الإنساني.</a:t>
            </a:r>
          </a:p>
          <a:p>
            <a:endParaRPr lang="ar-SA"/>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55" y="1160634"/>
            <a:ext cx="4047444" cy="4875330"/>
          </a:xfrm>
          <a:prstGeom prst="rect">
            <a:avLst/>
          </a:prstGeom>
        </p:spPr>
      </p:pic>
      <p:sp>
        <p:nvSpPr>
          <p:cNvPr id="7"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399669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لماذا ينبغي علينا نشر الحماية؟</a:t>
            </a:r>
          </a:p>
        </p:txBody>
      </p:sp>
      <p:sp>
        <p:nvSpPr>
          <p:cNvPr id="3" name="Content Placeholder 2"/>
          <p:cNvSpPr>
            <a:spLocks noGrp="1"/>
          </p:cNvSpPr>
          <p:nvPr>
            <p:ph idx="1"/>
          </p:nvPr>
        </p:nvSpPr>
        <p:spPr>
          <a:xfrm>
            <a:off x="4778476" y="1369242"/>
            <a:ext cx="3908323" cy="4785722"/>
          </a:xfrm>
        </p:spPr>
        <p:txBody>
          <a:bodyPr/>
          <a:lstStyle/>
          <a:p>
            <a:pPr>
              <a:spcBef>
                <a:spcPts val="2400"/>
              </a:spcBef>
            </a:pPr>
            <a:r>
              <a:rPr lang="ar-SA"/>
              <a:t>تعزيز الآثار الإيجابيّة المتعلّقة ببرامج المساعدة: </a:t>
            </a:r>
          </a:p>
          <a:p>
            <a:pPr lvl="1">
              <a:spcBef>
                <a:spcPts val="2400"/>
              </a:spcBef>
            </a:pPr>
            <a:r>
              <a:rPr lang="ar-SA"/>
              <a:t>استهداف وضمان الوصول إلى الفئات المهدّدة</a:t>
            </a:r>
          </a:p>
          <a:p>
            <a:pPr lvl="1">
              <a:spcBef>
                <a:spcPts val="2400"/>
              </a:spcBef>
            </a:pPr>
            <a:r>
              <a:rPr lang="ar-SA"/>
              <a:t>دعم السّلامة والكرامة</a:t>
            </a:r>
          </a:p>
          <a:p>
            <a:pPr lvl="1">
              <a:spcBef>
                <a:spcPts val="2400"/>
              </a:spcBef>
            </a:pPr>
            <a:r>
              <a:rPr lang="ar-SA"/>
              <a:t>حماية حقوق الإنسان</a:t>
            </a:r>
          </a:p>
          <a:p>
            <a:pPr lvl="1">
              <a:spcBef>
                <a:spcPts val="2400"/>
              </a:spcBef>
            </a:pPr>
            <a:r>
              <a:rPr lang="ar-SA"/>
              <a:t>عدم المشاركة في نشر ثقافة التّميّيز وسوء المعاملة والعنف والإهمال والاستغلال.</a:t>
            </a:r>
          </a:p>
          <a:p>
            <a:pPr>
              <a:spcBef>
                <a:spcPts val="2400"/>
              </a:spcBef>
            </a:pPr>
            <a:endParaRPr lang="ar-SA"/>
          </a:p>
        </p:txBody>
      </p:sp>
      <p:pic>
        <p:nvPicPr>
          <p:cNvPr id="5" name="Picture 2" descr="IMG_4475 - Cliquez pour agrandir"/>
          <p:cNvPicPr>
            <a:picLocks noChangeAspect="1" noChangeArrowheads="1"/>
          </p:cNvPicPr>
          <p:nvPr/>
        </p:nvPicPr>
        <p:blipFill>
          <a:blip r:embed="rId3" cstate="print"/>
          <a:srcRect/>
          <a:stretch>
            <a:fillRect/>
          </a:stretch>
        </p:blipFill>
        <p:spPr bwMode="auto">
          <a:xfrm>
            <a:off x="890250" y="1503189"/>
            <a:ext cx="2572632" cy="3423316"/>
          </a:xfrm>
          <a:prstGeom prst="rect">
            <a:avLst/>
          </a:prstGeom>
          <a:noFill/>
        </p:spPr>
      </p:pic>
      <p:sp>
        <p:nvSpPr>
          <p:cNvPr id="6" name="TextBox 5"/>
          <p:cNvSpPr txBox="1"/>
          <p:nvPr/>
        </p:nvSpPr>
        <p:spPr>
          <a:xfrm>
            <a:off x="1037732" y="4933287"/>
            <a:ext cx="2400658" cy="276999"/>
          </a:xfrm>
          <a:prstGeom prst="rect">
            <a:avLst/>
          </a:prstGeom>
          <a:noFill/>
        </p:spPr>
        <p:txBody>
          <a:bodyPr wrap="square" rtlCol="0">
            <a:spAutoFit/>
          </a:bodyPr>
          <a:lstStyle/>
          <a:p>
            <a:pPr algn="r" rtl="1"/>
            <a:r>
              <a:rPr lang="ar-TN" sz="1200" i="1" dirty="0" err="1" smtClean="0">
                <a:latin typeface="Traditional Arabic" panose="02020603050405020304" pitchFamily="18" charset="-78"/>
                <a:cs typeface="Traditional Arabic" panose="02020603050405020304" pitchFamily="18" charset="-78"/>
              </a:rPr>
              <a:t>استريد</a:t>
            </a:r>
            <a:r>
              <a:rPr lang="ar-TN" sz="1200" i="1" dirty="0" smtClean="0">
                <a:latin typeface="Traditional Arabic" panose="02020603050405020304" pitchFamily="18" charset="-78"/>
                <a:cs typeface="Traditional Arabic" panose="02020603050405020304" pitchFamily="18" charset="-78"/>
              </a:rPr>
              <a:t> </a:t>
            </a:r>
            <a:r>
              <a:rPr lang="ar-TN" sz="1200" i="1" err="1" smtClean="0">
                <a:latin typeface="Traditional Arabic" panose="02020603050405020304" pitchFamily="18" charset="-78"/>
                <a:cs typeface="Traditional Arabic" panose="02020603050405020304" pitchFamily="18" charset="-78"/>
              </a:rPr>
              <a:t>دي</a:t>
            </a:r>
            <a:r>
              <a:rPr lang="ar-TN" sz="1200" i="1" smtClean="0">
                <a:latin typeface="Traditional Arabic" panose="02020603050405020304" pitchFamily="18" charset="-78"/>
                <a:cs typeface="Traditional Arabic" panose="02020603050405020304" pitchFamily="18" charset="-78"/>
              </a:rPr>
              <a:t> فالون 2011</a:t>
            </a:r>
            <a:endParaRPr lang="en-GB" sz="1200" i="1" dirty="0">
              <a:latin typeface="Traditional Arabic" panose="02020603050405020304" pitchFamily="18" charset="-78"/>
              <a:cs typeface="Traditional Arabic" panose="02020603050405020304" pitchFamily="18" charset="-78"/>
            </a:endParaRPr>
          </a:p>
        </p:txBody>
      </p:sp>
      <p:sp>
        <p:nvSpPr>
          <p:cNvPr id="7"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290137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كيف ينبغي علينا نشر الحماية؟</a:t>
            </a:r>
          </a:p>
        </p:txBody>
      </p:sp>
      <p:sp>
        <p:nvSpPr>
          <p:cNvPr id="3" name="Content Placeholder 2"/>
          <p:cNvSpPr>
            <a:spLocks noGrp="1"/>
          </p:cNvSpPr>
          <p:nvPr>
            <p:ph idx="1"/>
          </p:nvPr>
        </p:nvSpPr>
        <p:spPr>
          <a:xfrm>
            <a:off x="7159048" y="1531802"/>
            <a:ext cx="1646903" cy="3954246"/>
          </a:xfrm>
        </p:spPr>
        <p:txBody>
          <a:bodyPr/>
          <a:lstStyle/>
          <a:p>
            <a:r>
              <a:rPr lang="ar-SA" dirty="0"/>
              <a:t>باستخدام عدسة الحماية التي تحتوي </a:t>
            </a:r>
            <a:r>
              <a:rPr lang="ar-TN" dirty="0" smtClean="0"/>
              <a:t>على </a:t>
            </a:r>
            <a:r>
              <a:rPr lang="ar-SA" dirty="0" smtClean="0"/>
              <a:t>مبادئ </a:t>
            </a:r>
            <a:r>
              <a:rPr lang="ar-SA" dirty="0"/>
              <a:t>الحماية في جميع جوانب برامجنا</a:t>
            </a:r>
            <a:r>
              <a:rPr lang="ar-SA" dirty="0" smtClean="0"/>
              <a:t>..</a:t>
            </a:r>
            <a:endParaRPr lang="ar-SA" dirty="0"/>
          </a:p>
        </p:txBody>
      </p:sp>
      <p:sp>
        <p:nvSpPr>
          <p:cNvPr id="5" name="Content Placeholder 2"/>
          <p:cNvSpPr txBox="1">
            <a:spLocks/>
          </p:cNvSpPr>
          <p:nvPr/>
        </p:nvSpPr>
        <p:spPr>
          <a:xfrm>
            <a:off x="2937129" y="3332464"/>
            <a:ext cx="1646903" cy="4785722"/>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ar-SA"/>
          </a:p>
        </p:txBody>
      </p:sp>
      <p:sp>
        <p:nvSpPr>
          <p:cNvPr id="7" name="Content Placeholder 2"/>
          <p:cNvSpPr txBox="1">
            <a:spLocks/>
          </p:cNvSpPr>
          <p:nvPr/>
        </p:nvSpPr>
        <p:spPr>
          <a:xfrm>
            <a:off x="6504039" y="1369242"/>
            <a:ext cx="1646903" cy="4785722"/>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ar-SA"/>
          </a:p>
        </p:txBody>
      </p:sp>
      <p:sp>
        <p:nvSpPr>
          <p:cNvPr id="8" name="Rectangle 7"/>
          <p:cNvSpPr/>
          <p:nvPr/>
        </p:nvSpPr>
        <p:spPr>
          <a:xfrm>
            <a:off x="2828973" y="1668582"/>
            <a:ext cx="1863214" cy="1446550"/>
          </a:xfrm>
          <a:prstGeom prst="rect">
            <a:avLst/>
          </a:prstGeom>
        </p:spPr>
        <p:txBody>
          <a:bodyPr wrap="square">
            <a:spAutoFit/>
          </a:bodyPr>
          <a:lstStyle/>
          <a:p>
            <a:pPr algn="r" rtl="1"/>
            <a:r>
              <a:rPr lang="ar-SA" sz="2200" dirty="0"/>
              <a:t>...مع الأخذ في الاعتبار الاحتياجات </a:t>
            </a:r>
            <a:r>
              <a:rPr lang="ar-TN" sz="2200" dirty="0" smtClean="0"/>
              <a:t>الخاصة </a:t>
            </a:r>
            <a:r>
              <a:rPr lang="ar-TN" sz="2200" dirty="0"/>
              <a:t>ب</a:t>
            </a:r>
            <a:r>
              <a:rPr lang="ar-SA" sz="2200" dirty="0" smtClean="0"/>
              <a:t>بعض </a:t>
            </a:r>
            <a:r>
              <a:rPr lang="ar-SA" sz="2200" dirty="0"/>
              <a:t>الفئات المهدّدة.</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4494" y="1531802"/>
            <a:ext cx="1912683" cy="2765461"/>
          </a:xfrm>
          <a:prstGeom prst="rect">
            <a:avLst/>
          </a:prstGeom>
          <a:ln>
            <a:solidFill>
              <a:schemeClr val="tx2"/>
            </a:solidFill>
          </a:ln>
        </p:spPr>
      </p:pic>
      <p:grpSp>
        <p:nvGrpSpPr>
          <p:cNvPr id="10" name="Group 9"/>
          <p:cNvGrpSpPr/>
          <p:nvPr/>
        </p:nvGrpSpPr>
        <p:grpSpPr>
          <a:xfrm>
            <a:off x="1064168" y="1563857"/>
            <a:ext cx="1492233" cy="4297738"/>
            <a:chOff x="3189728" y="1484771"/>
            <a:chExt cx="1492233" cy="4297738"/>
          </a:xfrm>
        </p:grpSpPr>
        <p:pic>
          <p:nvPicPr>
            <p:cNvPr id="11" name="Picture 10" descr="foo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0642" y="4087076"/>
              <a:ext cx="951319" cy="828000"/>
            </a:xfrm>
            <a:prstGeom prst="rect">
              <a:avLst/>
            </a:prstGeom>
          </p:spPr>
        </p:pic>
        <p:pic>
          <p:nvPicPr>
            <p:cNvPr id="12" name="Picture 11" descr="health.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9728" y="3219641"/>
              <a:ext cx="951319" cy="828000"/>
            </a:xfrm>
            <a:prstGeom prst="rect">
              <a:avLst/>
            </a:prstGeom>
          </p:spPr>
        </p:pic>
        <p:pic>
          <p:nvPicPr>
            <p:cNvPr id="13" name="Picture 12" descr="shelter.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9728" y="1484771"/>
              <a:ext cx="951319" cy="828000"/>
            </a:xfrm>
            <a:prstGeom prst="rect">
              <a:avLst/>
            </a:prstGeom>
          </p:spPr>
        </p:pic>
        <p:pic>
          <p:nvPicPr>
            <p:cNvPr id="14" name="Picture 13" descr="standard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89728" y="4954509"/>
              <a:ext cx="951319" cy="828000"/>
            </a:xfrm>
            <a:prstGeom prst="rect">
              <a:avLst/>
            </a:prstGeom>
          </p:spPr>
        </p:pic>
        <p:pic>
          <p:nvPicPr>
            <p:cNvPr id="15" name="Picture 14" descr="water.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2706" y="2352206"/>
              <a:ext cx="949255" cy="828000"/>
            </a:xfrm>
            <a:prstGeom prst="rect">
              <a:avLst/>
            </a:prstGeom>
          </p:spPr>
        </p:pic>
      </p:grpSp>
      <p:sp>
        <p:nvSpPr>
          <p:cNvPr id="16"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4150992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sz="2600"/>
              <a:t> اكتشاف الأنشطة المتعلقة بالفصول الأساسية والتقنية والتي تساهم في نشر الحماية</a:t>
            </a:r>
          </a:p>
        </p:txBody>
      </p:sp>
      <p:sp>
        <p:nvSpPr>
          <p:cNvPr id="6" name="Content Placeholder 5"/>
          <p:cNvSpPr>
            <a:spLocks noGrp="1"/>
          </p:cNvSpPr>
          <p:nvPr>
            <p:ph idx="1"/>
          </p:nvPr>
        </p:nvSpPr>
        <p:spPr/>
        <p:txBody>
          <a:bodyPr/>
          <a:lstStyle/>
          <a:p>
            <a:pPr>
              <a:spcBef>
                <a:spcPts val="2400"/>
              </a:spcBef>
            </a:pPr>
            <a:r>
              <a:rPr lang="ar-SA"/>
              <a:t>تمّ توزيعكم إلى 5 مجموعات:</a:t>
            </a:r>
          </a:p>
          <a:p>
            <a:pPr lvl="1">
              <a:spcBef>
                <a:spcPts val="2400"/>
              </a:spcBef>
            </a:pPr>
            <a:r>
              <a:rPr lang="ar-SA"/>
              <a:t> قم برسم 4 خانات على اللّوح الورقي والتّي تمثّل مبادئ الحماية الأبعة </a:t>
            </a:r>
          </a:p>
          <a:p>
            <a:pPr lvl="1">
              <a:spcBef>
                <a:spcPts val="2400"/>
              </a:spcBef>
            </a:pPr>
            <a:r>
              <a:rPr lang="ar-SA"/>
              <a:t> تصفّح الفصول مركز الإهتمام وحاول العثور على أيّ أنشطة تساهم في نشر الحماية من خلال دعم مبدأ من المبادئ الأربعة لاسفير</a:t>
            </a:r>
          </a:p>
          <a:p>
            <a:pPr lvl="1">
              <a:spcBef>
                <a:spcPts val="2400"/>
              </a:spcBef>
            </a:pPr>
            <a:r>
              <a:rPr lang="ar-SA"/>
              <a:t>قم بكتابة كلّ نشاط على ورق لاصق لتدوين الملاحظات (بوست إت) </a:t>
            </a:r>
          </a:p>
          <a:p>
            <a:pPr lvl="1">
              <a:spcBef>
                <a:spcPts val="2400"/>
              </a:spcBef>
            </a:pPr>
            <a:r>
              <a:rPr lang="ar-SA"/>
              <a:t>ثم بإلصاقها على اللّوح الورقي تحت المبدأ المناسب</a:t>
            </a:r>
            <a:r>
              <a:rPr lang="ar-SA" smtClean="0"/>
              <a:t>.</a:t>
            </a:r>
            <a:endParaRPr lang="ar-SA"/>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0880"/>
            <a:ext cx="1034043" cy="900000"/>
          </a:xfrm>
          <a:prstGeom prst="rect">
            <a:avLst/>
          </a:prstGeom>
        </p:spPr>
      </p:pic>
      <p:sp>
        <p:nvSpPr>
          <p:cNvPr id="8"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404514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smtClean="0"/>
              <a:t>من </a:t>
            </a:r>
            <a:r>
              <a:rPr lang="ar-SA" dirty="0"/>
              <a:t>يتحمل مسؤولية الحماية؟</a:t>
            </a:r>
          </a:p>
        </p:txBody>
      </p:sp>
      <p:pic>
        <p:nvPicPr>
          <p:cNvPr id="7" name="Picture 6" descr="hands-cir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1875" y="1240889"/>
            <a:ext cx="4774106" cy="4571260"/>
          </a:xfrm>
          <a:prstGeom prst="rect">
            <a:avLst/>
          </a:prstGeom>
          <a:ln>
            <a:solidFill>
              <a:schemeClr val="tx2">
                <a:alpha val="36000"/>
              </a:schemeClr>
            </a:solidFill>
          </a:ln>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901735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smtClean="0"/>
              <a:t>أهم الرسائل</a:t>
            </a:r>
            <a:endParaRPr lang="ar-SA" dirty="0"/>
          </a:p>
        </p:txBody>
      </p:sp>
      <p:sp>
        <p:nvSpPr>
          <p:cNvPr id="3" name="Content Placeholder 2"/>
          <p:cNvSpPr>
            <a:spLocks noGrp="1"/>
          </p:cNvSpPr>
          <p:nvPr>
            <p:ph idx="1"/>
          </p:nvPr>
        </p:nvSpPr>
        <p:spPr/>
        <p:txBody>
          <a:bodyPr/>
          <a:lstStyle/>
          <a:p>
            <a:pPr lvl="1">
              <a:spcBef>
                <a:spcPts val="2400"/>
              </a:spcBef>
            </a:pPr>
            <a:r>
              <a:rPr lang="ar-SA"/>
              <a:t> يشمل نشر مبادئ الحماية لاسفير النظر في مختلف مراحل دورة البرنامج الإنساني وذلك لمعرفة كيفية تعميم اثر إجراءاتنا المتعلقة بالحماية. </a:t>
            </a:r>
          </a:p>
          <a:p>
            <a:pPr lvl="1">
              <a:spcBef>
                <a:spcPts val="2400"/>
              </a:spcBef>
            </a:pPr>
            <a:r>
              <a:rPr lang="ar-SA"/>
              <a:t>تشمل المعايير الأساسية والتقنية كل من التوجيهات والإجراءات لنشر الحماية خلال الاستجابة الإنسانية.</a:t>
            </a:r>
          </a:p>
          <a:p>
            <a:pPr lvl="1">
              <a:spcBef>
                <a:spcPts val="2400"/>
              </a:spcBef>
            </a:pPr>
            <a:r>
              <a:rPr lang="ar-SA"/>
              <a:t> يتقاسم جميع العاملون في مجال العمل الإنساني المسؤولية الأخلاقية لنشر الحماية</a:t>
            </a:r>
            <a:r>
              <a:rPr lang="ar-SA" smtClean="0"/>
              <a:t>.</a:t>
            </a:r>
            <a:endParaRPr lang="ar-SA"/>
          </a:p>
        </p:txBody>
      </p:sp>
      <p:sp>
        <p:nvSpPr>
          <p:cNvPr id="5" name="Footer Placeholder 3"/>
          <p:cNvSpPr>
            <a:spLocks noGrp="1"/>
          </p:cNvSpPr>
          <p:nvPr>
            <p:ph type="ftr" sz="quarter" idx="3"/>
          </p:nvPr>
        </p:nvSpPr>
        <p:spPr>
          <a:xfrm>
            <a:off x="4139953" y="6329599"/>
            <a:ext cx="4546848" cy="365125"/>
          </a:xfrm>
        </p:spPr>
        <p:txBody>
          <a:bodyPr/>
          <a:lstStyle/>
          <a:p>
            <a:r>
              <a:rPr lang="ar-SA" dirty="0" smtClean="0"/>
              <a:t>الجزء</a:t>
            </a:r>
            <a:r>
              <a:rPr lang="ar-TN" dirty="0" smtClean="0"/>
              <a:t> </a:t>
            </a:r>
            <a:r>
              <a:rPr lang="ar-SA" dirty="0" smtClean="0"/>
              <a:t>"أ</a:t>
            </a:r>
            <a:r>
              <a:rPr lang="ar-SA" dirty="0"/>
              <a:t>" 13 – </a:t>
            </a:r>
            <a:r>
              <a:rPr lang="ar-TN" dirty="0"/>
              <a:t>مجموعة </a:t>
            </a:r>
            <a:r>
              <a:rPr lang="ar-TN" dirty="0" err="1"/>
              <a:t>اسفير</a:t>
            </a:r>
            <a:r>
              <a:rPr lang="ar-TN" dirty="0"/>
              <a:t> التدريبية </a:t>
            </a:r>
            <a:r>
              <a:rPr lang="ar-SA" dirty="0" smtClean="0"/>
              <a:t>2015</a:t>
            </a:r>
            <a:endParaRPr lang="ar-SA" dirty="0"/>
          </a:p>
        </p:txBody>
      </p:sp>
    </p:spTree>
    <p:extLst>
      <p:ext uri="{BB962C8B-B14F-4D97-AF65-F5344CB8AC3E}">
        <p14:creationId xmlns:p14="http://schemas.microsoft.com/office/powerpoint/2010/main" val="2304718080"/>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623</TotalTime>
  <Words>995</Words>
  <PresentationFormat>On-screen Show (4:3)</PresentationFormat>
  <Paragraphs>87</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Speher Arabic ppt theme</vt:lpstr>
      <vt:lpstr>نشر مبادئ الحماية لاسفير</vt:lpstr>
      <vt:lpstr>مبادئ الحماية الأربعة لاسفير</vt:lpstr>
      <vt:lpstr>تفاوت مدى التزام العاملين في المجال الإنساني في تطبيق مبادئ الحماية</vt:lpstr>
      <vt:lpstr>ما  يعني مصطلح ”النّشر“؟</vt:lpstr>
      <vt:lpstr>لماذا ينبغي علينا نشر الحماية؟</vt:lpstr>
      <vt:lpstr>كيف ينبغي علينا نشر الحماية؟</vt:lpstr>
      <vt:lpstr> اكتشاف الأنشطة المتعلقة بالفصول الأساسية والتقنية والتي تساهم في نشر الحماية</vt:lpstr>
      <vt:lpstr>من يتحمل مسؤولية الحماية؟</vt:lpstr>
      <vt:lpstr>أهم الرسائل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نشر مبادئ الحماية لاسفير</dc:title>
  <dcterms:created xsi:type="dcterms:W3CDTF">2015-04-13T14:23:17Z</dcterms:created>
  <dcterms:modified xsi:type="dcterms:W3CDTF">2015-05-01T17:06:06Z</dcterms:modified>
</cp:coreProperties>
</file>